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9A07154-86F2-418E-9D6E-2FEA45DA25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6570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2953682-A386-4A3E-B3C0-8D6E861EF4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90108E-98FF-4E48-AC0A-A21A132124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44CD57-9B1B-4C91-BAB3-F2AFE00F23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16999" y="5317812"/>
            <a:ext cx="3158002" cy="137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651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43848CDC-7CAF-477C-87C2-62AAED4300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B9E16F5-17CA-49A6-91B5-ADF000B79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307161-ADDB-457D-8648-8958B88E0C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436CA3D-9C59-4A0E-9F4F-6FC3029B855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2044" y="5548692"/>
            <a:ext cx="2334206" cy="102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070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A1FA252E-CB9B-4FDE-ADC8-5AE434A8D1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2E575E-2923-4F6D-A9FD-A57A21D7A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168D6E-3819-4F05-B111-9DF82AE981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CB6487-C14D-445E-A4EE-0D184CF3ED1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2044" y="5548692"/>
            <a:ext cx="2334206" cy="102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54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8FA18697-1D9B-4628-B435-9A1A7C0A34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ACFFF1E-0FAC-4D4B-8F13-B56925226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3438A0-47AD-4641-AD11-6116A2A3BA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8E436A-2E02-41F6-AE7F-8344D0ADEB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16E6E02-7294-4F79-A9C2-81ACEE6BA3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2044" y="5548692"/>
            <a:ext cx="2334206" cy="102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029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2D73FDF9-328B-4131-B719-A789741BD2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BC67C9-13C9-456B-9D28-9D18B975F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53EA17-9FAD-4FE1-A5EA-A9757F62F3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3A9392-11F8-43AC-B65C-596D9786E6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E11B9E-8D44-49AB-AC20-9736656F40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E6D788-33C5-4178-8757-5B4C8CE1A1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5E040D8-B83C-4BE4-AF3A-DD0751E227A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2044" y="5548692"/>
            <a:ext cx="2334206" cy="102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792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0408F80E-1A0C-4AC5-AF50-BD8BE09D54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11201D2-2B20-4A77-A3AB-B6E8884D4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6F554F4-0B19-4F68-B35D-6A085E5737C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2044" y="5548692"/>
            <a:ext cx="2334206" cy="102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317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D8726650-ADC6-41B2-B4F7-C20B4F24CB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D860232-AB32-419D-82AA-24F40146C85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2044" y="5548692"/>
            <a:ext cx="2334206" cy="102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151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B20F60D6-5B49-4091-AC96-B87BB287D2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133473-F188-428F-ABC1-DA1B252B8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742795-346D-4B2E-B5D7-2F12AF4035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9AEBE4-AA84-4063-969B-327937378D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FEAA8EA-75A2-4283-ABB1-86087206D70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2044" y="5548692"/>
            <a:ext cx="2334206" cy="102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416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8D0EDD09-138A-47B6-837C-CE9526AB9E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D0F3786-C8D5-4FD6-A692-D8E8C13E7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25F352-AF5A-4852-A958-FBE8FCD341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5CC55B-DA49-4909-A504-61367BAFDD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AB31A85-CF01-4F7B-B11A-58ABEE4F0A7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2044" y="5548692"/>
            <a:ext cx="2334206" cy="102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466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E24CF4-443C-42ED-811D-526289C96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658129-8CD6-4674-ABFF-D1D113F1C8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8A3DE3-1B0C-4910-9D82-90B678A1C3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B90EC9-6BBD-423A-AADE-640147FFC247}" type="datetimeFigureOut">
              <a:rPr lang="en-GB" smtClean="0"/>
              <a:t>29/06/2021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20A774-C19D-4E4B-B9FC-180EA30922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6F344D-E567-4CB5-802F-CF3CF96C59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DD995-204D-4358-BBBF-2B4F54D246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1623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52FA7-AD1D-467E-AA56-5ED4E92DBE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CONSTRUCT: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F57339-219A-4BB2-860D-DAF2ABF524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5400" dirty="0">
                <a:latin typeface="Arial" panose="020B0604020202020204" pitchFamily="34" charset="0"/>
                <a:cs typeface="Arial" panose="020B0604020202020204" pitchFamily="34" charset="0"/>
              </a:rPr>
              <a:t>A BUILDING</a:t>
            </a:r>
          </a:p>
        </p:txBody>
      </p:sp>
    </p:spTree>
    <p:extLst>
      <p:ext uri="{BB962C8B-B14F-4D97-AF65-F5344CB8AC3E}">
        <p14:creationId xmlns:p14="http://schemas.microsoft.com/office/powerpoint/2010/main" val="36394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E66D1-FC15-4F84-9568-731072F14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6FCFE-A15D-4CC8-9467-008B7B2BEF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Name:	Fred Bloggs</a:t>
            </a: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Position:	Quantity Surveyor</a:t>
            </a: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Company:	Company Name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6D9B293-3052-4813-9976-5251A494F60F}"/>
              </a:ext>
            </a:extLst>
          </p:cNvPr>
          <p:cNvSpPr/>
          <p:nvPr/>
        </p:nvSpPr>
        <p:spPr>
          <a:xfrm>
            <a:off x="8564880" y="5577840"/>
            <a:ext cx="3291840" cy="10871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Member Logo</a:t>
            </a:r>
          </a:p>
        </p:txBody>
      </p:sp>
    </p:spTree>
    <p:extLst>
      <p:ext uri="{BB962C8B-B14F-4D97-AF65-F5344CB8AC3E}">
        <p14:creationId xmlns:p14="http://schemas.microsoft.com/office/powerpoint/2010/main" val="1934938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D8D4B-7955-454D-B947-869E06D48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My Role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466024-5C75-4100-A4D9-BB62AAAD1C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457200" lvl="1" indent="0">
              <a:buNone/>
            </a:pPr>
            <a:r>
              <a:rPr lang="en-GB" sz="9600" b="1" dirty="0"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What does a Quantity Surveyor do? </a:t>
            </a:r>
          </a:p>
          <a:p>
            <a:pPr marL="457200" lvl="1" indent="0">
              <a:buNone/>
            </a:pPr>
            <a:endParaRPr lang="en-GB" sz="9600" b="1" dirty="0">
              <a:latin typeface="Arial" panose="020B0604020202020204" pitchFamily="34" charset="0"/>
              <a:ea typeface="Lato" panose="020F0502020204030203" pitchFamily="34" charset="0"/>
              <a:cs typeface="Arial" panose="020B0604020202020204" pitchFamily="34" charset="0"/>
            </a:endParaRPr>
          </a:p>
          <a:p>
            <a:pPr marL="1590675" lvl="2" indent="-1143000">
              <a:buClr>
                <a:srgbClr val="D5101D"/>
              </a:buClr>
              <a:buFont typeface="Wingdings" panose="05000000000000000000" pitchFamily="2" charset="2"/>
              <a:buChar char="§"/>
            </a:pPr>
            <a:r>
              <a:rPr lang="en-GB" sz="9600" dirty="0"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Keep an eye on the money!</a:t>
            </a:r>
          </a:p>
          <a:p>
            <a:pPr marL="1590675" lvl="2" indent="-1143000">
              <a:buClr>
                <a:srgbClr val="D5101D"/>
              </a:buClr>
              <a:buFont typeface="Wingdings" panose="05000000000000000000" pitchFamily="2" charset="2"/>
              <a:buChar char="§"/>
            </a:pPr>
            <a:r>
              <a:rPr lang="en-GB" sz="9600" dirty="0"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Make sure the project finances are viable and the client can afford</a:t>
            </a:r>
          </a:p>
          <a:p>
            <a:pPr marL="1590675" lvl="2" indent="-1143000">
              <a:buClr>
                <a:srgbClr val="D5101D"/>
              </a:buClr>
              <a:buFont typeface="Wingdings" panose="05000000000000000000" pitchFamily="2" charset="2"/>
              <a:buChar char="§"/>
            </a:pPr>
            <a:r>
              <a:rPr lang="en-GB" sz="9600" dirty="0"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Organising work into smaller chunks called packages and arranging other people to carry the work out</a:t>
            </a:r>
          </a:p>
          <a:p>
            <a:pPr marL="1590675" lvl="2" indent="-1143000">
              <a:buClr>
                <a:srgbClr val="D5101D"/>
              </a:buClr>
              <a:buFont typeface="Wingdings" panose="05000000000000000000" pitchFamily="2" charset="2"/>
              <a:buChar char="§"/>
            </a:pPr>
            <a:r>
              <a:rPr lang="en-GB" sz="9600" dirty="0"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Monitoring progress of the project</a:t>
            </a:r>
          </a:p>
          <a:p>
            <a:pPr marL="1590675" lvl="2" indent="-1143000">
              <a:buClr>
                <a:srgbClr val="D5101D"/>
              </a:buClr>
              <a:buFont typeface="Wingdings" panose="05000000000000000000" pitchFamily="2" charset="2"/>
              <a:buChar char="§"/>
            </a:pPr>
            <a:r>
              <a:rPr lang="en-GB" sz="9600" dirty="0"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Present data to enable payment to be made on work carried out</a:t>
            </a:r>
          </a:p>
          <a:p>
            <a:pPr marL="1590675" lvl="2" indent="-1143000">
              <a:buClr>
                <a:srgbClr val="D5101D"/>
              </a:buClr>
              <a:buFont typeface="Wingdings" panose="05000000000000000000" pitchFamily="2" charset="2"/>
              <a:buChar char="§"/>
            </a:pPr>
            <a:r>
              <a:rPr lang="en-GB" sz="9600" dirty="0"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Deal with contractual &amp; legal matters.</a:t>
            </a:r>
          </a:p>
          <a:p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1C790D6-0B4A-49CE-8697-150FAB1CD501}"/>
              </a:ext>
            </a:extLst>
          </p:cNvPr>
          <p:cNvSpPr/>
          <p:nvPr/>
        </p:nvSpPr>
        <p:spPr>
          <a:xfrm>
            <a:off x="8564880" y="5577840"/>
            <a:ext cx="3291840" cy="10871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Member Logo</a:t>
            </a:r>
          </a:p>
        </p:txBody>
      </p:sp>
    </p:spTree>
    <p:extLst>
      <p:ext uri="{BB962C8B-B14F-4D97-AF65-F5344CB8AC3E}">
        <p14:creationId xmlns:p14="http://schemas.microsoft.com/office/powerpoint/2010/main" val="1279776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B0927-FB96-41FB-B713-78B071FB1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My Company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1ACC91-8EB7-4A93-A125-89E6BB8D14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GB" sz="3500" b="1" dirty="0"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Have you heard of XXXXXX? </a:t>
            </a:r>
          </a:p>
          <a:p>
            <a:pPr marL="457200" lvl="1" indent="0">
              <a:buNone/>
            </a:pPr>
            <a:endParaRPr lang="en-GB" sz="3500" b="1" dirty="0">
              <a:latin typeface="Arial" panose="020B0604020202020204" pitchFamily="34" charset="0"/>
              <a:ea typeface="Lato" panose="020F0502020204030203" pitchFamily="34" charset="0"/>
              <a:cs typeface="Arial" panose="020B0604020202020204" pitchFamily="34" charset="0"/>
            </a:endParaRPr>
          </a:p>
          <a:p>
            <a:pPr marL="447675" lvl="2" indent="0">
              <a:buNone/>
            </a:pPr>
            <a:r>
              <a:rPr lang="en-GB" sz="3500" dirty="0"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We are a ??????????? company.</a:t>
            </a:r>
          </a:p>
          <a:p>
            <a:pPr marL="447675" lvl="2" indent="0">
              <a:buNone/>
            </a:pPr>
            <a:r>
              <a:rPr lang="en-GB" sz="3500" dirty="0"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We provide ?????????</a:t>
            </a:r>
          </a:p>
          <a:p>
            <a:pPr marL="447675" lvl="2" indent="0">
              <a:buNone/>
            </a:pPr>
            <a:r>
              <a:rPr lang="en-GB" sz="3500" dirty="0"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We currently have sites in ??????</a:t>
            </a:r>
          </a:p>
          <a:p>
            <a:pPr marL="447675" lvl="2" indent="0">
              <a:buNone/>
            </a:pPr>
            <a:r>
              <a:rPr lang="en-GB" sz="3500" dirty="0"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Projects we have been involved in are:</a:t>
            </a:r>
          </a:p>
          <a:p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3DD46F2-5B18-47FF-98B5-AE6764785A9F}"/>
              </a:ext>
            </a:extLst>
          </p:cNvPr>
          <p:cNvSpPr/>
          <p:nvPr/>
        </p:nvSpPr>
        <p:spPr>
          <a:xfrm>
            <a:off x="8564880" y="5577840"/>
            <a:ext cx="3291840" cy="10871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Member Logo</a:t>
            </a:r>
          </a:p>
        </p:txBody>
      </p:sp>
    </p:spTree>
    <p:extLst>
      <p:ext uri="{BB962C8B-B14F-4D97-AF65-F5344CB8AC3E}">
        <p14:creationId xmlns:p14="http://schemas.microsoft.com/office/powerpoint/2010/main" val="233221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F1F24-40DB-472E-B5C4-B14E1C265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Lets talk: Buildings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F40ABE-B9FF-4B44-AAA3-1CC6768F74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5557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Working in pairs, you have a minute to write down as many different types of buildings you can think of?  I’ll start you off…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E3737A-FA9C-4A0D-A58B-5EAB1C6BA491}"/>
              </a:ext>
            </a:extLst>
          </p:cNvPr>
          <p:cNvSpPr txBox="1"/>
          <p:nvPr/>
        </p:nvSpPr>
        <p:spPr>
          <a:xfrm>
            <a:off x="838200" y="3167390"/>
            <a:ext cx="29323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Airport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B8F2D0-D515-41BA-B63A-551AA16DF2A8}"/>
              </a:ext>
            </a:extLst>
          </p:cNvPr>
          <p:cNvSpPr txBox="1"/>
          <p:nvPr/>
        </p:nvSpPr>
        <p:spPr>
          <a:xfrm>
            <a:off x="2637580" y="3091870"/>
            <a:ext cx="29323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Garage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28BE03-2C15-402F-9AEB-83779FBE243C}"/>
              </a:ext>
            </a:extLst>
          </p:cNvPr>
          <p:cNvSpPr txBox="1"/>
          <p:nvPr/>
        </p:nvSpPr>
        <p:spPr>
          <a:xfrm>
            <a:off x="6222815" y="3162665"/>
            <a:ext cx="29323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Theatres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2773B4-E432-4D1A-AA93-78A2C06207CC}"/>
              </a:ext>
            </a:extLst>
          </p:cNvPr>
          <p:cNvSpPr txBox="1"/>
          <p:nvPr/>
        </p:nvSpPr>
        <p:spPr>
          <a:xfrm>
            <a:off x="4339790" y="3114554"/>
            <a:ext cx="29323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Houses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D13B03-E87E-49C1-BFC8-E809571816E8}"/>
              </a:ext>
            </a:extLst>
          </p:cNvPr>
          <p:cNvSpPr txBox="1"/>
          <p:nvPr/>
        </p:nvSpPr>
        <p:spPr>
          <a:xfrm>
            <a:off x="6934211" y="2509171"/>
            <a:ext cx="29323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Castles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FCFCD8-4D0B-40B5-B20D-0404657D40B0}"/>
              </a:ext>
            </a:extLst>
          </p:cNvPr>
          <p:cNvSpPr txBox="1"/>
          <p:nvPr/>
        </p:nvSpPr>
        <p:spPr>
          <a:xfrm>
            <a:off x="7860876" y="2967343"/>
            <a:ext cx="29323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4B1D62-627A-461B-B74F-69EDB4CA241A}"/>
              </a:ext>
            </a:extLst>
          </p:cNvPr>
          <p:cNvSpPr txBox="1"/>
          <p:nvPr/>
        </p:nvSpPr>
        <p:spPr>
          <a:xfrm>
            <a:off x="9579318" y="2839970"/>
            <a:ext cx="29323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 stop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92B334E-1AF2-4AE3-B240-8E272B346E15}"/>
              </a:ext>
            </a:extLst>
          </p:cNvPr>
          <p:cNvSpPr txBox="1"/>
          <p:nvPr/>
        </p:nvSpPr>
        <p:spPr>
          <a:xfrm>
            <a:off x="904896" y="3628092"/>
            <a:ext cx="29323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Town Hall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E4CF822-FDC2-4596-AB90-EB0702F44FBC}"/>
              </a:ext>
            </a:extLst>
          </p:cNvPr>
          <p:cNvSpPr txBox="1"/>
          <p:nvPr/>
        </p:nvSpPr>
        <p:spPr>
          <a:xfrm>
            <a:off x="2624028" y="3705999"/>
            <a:ext cx="29323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3DE274F-81C1-459C-AF7A-44E58CD74F07}"/>
              </a:ext>
            </a:extLst>
          </p:cNvPr>
          <p:cNvSpPr txBox="1"/>
          <p:nvPr/>
        </p:nvSpPr>
        <p:spPr>
          <a:xfrm>
            <a:off x="3463851" y="3653650"/>
            <a:ext cx="29323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Sport stadiums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4C30310-ED28-4E7A-89BE-270F59CC29AD}"/>
              </a:ext>
            </a:extLst>
          </p:cNvPr>
          <p:cNvSpPr txBox="1"/>
          <p:nvPr/>
        </p:nvSpPr>
        <p:spPr>
          <a:xfrm>
            <a:off x="6222815" y="3527411"/>
            <a:ext cx="29323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Laboratory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D3B5701-8F37-4397-8238-752FC8EFEAD5}"/>
              </a:ext>
            </a:extLst>
          </p:cNvPr>
          <p:cNvSpPr txBox="1"/>
          <p:nvPr/>
        </p:nvSpPr>
        <p:spPr>
          <a:xfrm>
            <a:off x="8608348" y="3500039"/>
            <a:ext cx="29323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22247EF-73FA-4F65-BF5F-D54B8CFACCB4}"/>
              </a:ext>
            </a:extLst>
          </p:cNvPr>
          <p:cNvSpPr txBox="1"/>
          <p:nvPr/>
        </p:nvSpPr>
        <p:spPr>
          <a:xfrm>
            <a:off x="9597834" y="3308799"/>
            <a:ext cx="29323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Banks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F62B42B-3D23-451C-856B-339D63A71154}"/>
              </a:ext>
            </a:extLst>
          </p:cNvPr>
          <p:cNvSpPr txBox="1"/>
          <p:nvPr/>
        </p:nvSpPr>
        <p:spPr>
          <a:xfrm>
            <a:off x="10062592" y="3777132"/>
            <a:ext cx="29323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Libraries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0510DC5-C011-4F38-BFC4-0333437C4E3C}"/>
              </a:ext>
            </a:extLst>
          </p:cNvPr>
          <p:cNvSpPr txBox="1"/>
          <p:nvPr/>
        </p:nvSpPr>
        <p:spPr>
          <a:xfrm>
            <a:off x="719246" y="4013589"/>
            <a:ext cx="29323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Warehouse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174BE0A-AD50-4EC6-9A2E-9B3C1203DF13}"/>
              </a:ext>
            </a:extLst>
          </p:cNvPr>
          <p:cNvSpPr txBox="1"/>
          <p:nvPr/>
        </p:nvSpPr>
        <p:spPr>
          <a:xfrm>
            <a:off x="2710619" y="4193287"/>
            <a:ext cx="29323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Dentists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5D206A4-F89E-4998-B4CC-9A7F8EDAB320}"/>
              </a:ext>
            </a:extLst>
          </p:cNvPr>
          <p:cNvSpPr txBox="1"/>
          <p:nvPr/>
        </p:nvSpPr>
        <p:spPr>
          <a:xfrm>
            <a:off x="4120428" y="4134823"/>
            <a:ext cx="29323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Garden Centre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E425877-C626-472E-9E86-1D8ACD4392D4}"/>
              </a:ext>
            </a:extLst>
          </p:cNvPr>
          <p:cNvSpPr txBox="1"/>
          <p:nvPr/>
        </p:nvSpPr>
        <p:spPr>
          <a:xfrm>
            <a:off x="6202752" y="4084413"/>
            <a:ext cx="29323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Zoo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2BBCEBD-1EBD-4188-A57B-AECF1D82452A}"/>
              </a:ext>
            </a:extLst>
          </p:cNvPr>
          <p:cNvSpPr txBox="1"/>
          <p:nvPr/>
        </p:nvSpPr>
        <p:spPr>
          <a:xfrm>
            <a:off x="6948067" y="4153108"/>
            <a:ext cx="29323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TV studios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947AAF3-E5DB-4B17-915C-1F2AD36F0253}"/>
              </a:ext>
            </a:extLst>
          </p:cNvPr>
          <p:cNvSpPr txBox="1"/>
          <p:nvPr/>
        </p:nvSpPr>
        <p:spPr>
          <a:xfrm>
            <a:off x="8662595" y="4299078"/>
            <a:ext cx="29323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Restaurants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C79FCF1-DD49-475F-917D-F3C30FB58EAD}"/>
              </a:ext>
            </a:extLst>
          </p:cNvPr>
          <p:cNvSpPr txBox="1"/>
          <p:nvPr/>
        </p:nvSpPr>
        <p:spPr>
          <a:xfrm>
            <a:off x="401345" y="4553190"/>
            <a:ext cx="29323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Fast food outlets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5238BF1-2CBC-4138-80B4-15A96928B13A}"/>
              </a:ext>
            </a:extLst>
          </p:cNvPr>
          <p:cNvSpPr txBox="1"/>
          <p:nvPr/>
        </p:nvSpPr>
        <p:spPr>
          <a:xfrm>
            <a:off x="2735177" y="4620275"/>
            <a:ext cx="29323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Sports Centres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80FEFDF-1A54-45CC-97D2-42935361176E}"/>
              </a:ext>
            </a:extLst>
          </p:cNvPr>
          <p:cNvSpPr txBox="1"/>
          <p:nvPr/>
        </p:nvSpPr>
        <p:spPr>
          <a:xfrm>
            <a:off x="4807805" y="4496655"/>
            <a:ext cx="29323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 Office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D6FF798-42BB-4A54-84C9-D85B619A91B2}"/>
              </a:ext>
            </a:extLst>
          </p:cNvPr>
          <p:cNvSpPr txBox="1"/>
          <p:nvPr/>
        </p:nvSpPr>
        <p:spPr>
          <a:xfrm>
            <a:off x="6626797" y="4531159"/>
            <a:ext cx="29323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Prisons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0EA415E-7B8B-423A-94FB-81DF5685AA85}"/>
              </a:ext>
            </a:extLst>
          </p:cNvPr>
          <p:cNvSpPr txBox="1"/>
          <p:nvPr/>
        </p:nvSpPr>
        <p:spPr>
          <a:xfrm>
            <a:off x="7751143" y="4840202"/>
            <a:ext cx="29323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Railway Station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EA30B35-96FC-4CDB-BF7C-5D54D621D173}"/>
              </a:ext>
            </a:extLst>
          </p:cNvPr>
          <p:cNvSpPr txBox="1"/>
          <p:nvPr/>
        </p:nvSpPr>
        <p:spPr>
          <a:xfrm>
            <a:off x="537414" y="4956167"/>
            <a:ext cx="29323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Universities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384B900-C8B9-43E5-B37C-59D43C75D6FA}"/>
              </a:ext>
            </a:extLst>
          </p:cNvPr>
          <p:cNvSpPr txBox="1"/>
          <p:nvPr/>
        </p:nvSpPr>
        <p:spPr>
          <a:xfrm>
            <a:off x="2425463" y="5047170"/>
            <a:ext cx="29323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Palace</a:t>
            </a:r>
            <a:endParaRPr lang="en-GB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6FFC41C-A0F8-42C1-8F26-8B89FA2FBD89}"/>
              </a:ext>
            </a:extLst>
          </p:cNvPr>
          <p:cNvSpPr txBox="1"/>
          <p:nvPr/>
        </p:nvSpPr>
        <p:spPr>
          <a:xfrm>
            <a:off x="3596922" y="5020779"/>
            <a:ext cx="2932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Fire Station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34C83A4-78A2-466F-8B76-65EE49AF1D68}"/>
              </a:ext>
            </a:extLst>
          </p:cNvPr>
          <p:cNvSpPr txBox="1"/>
          <p:nvPr/>
        </p:nvSpPr>
        <p:spPr>
          <a:xfrm>
            <a:off x="5033482" y="4934456"/>
            <a:ext cx="29323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Vets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79A2CD0-E4C3-49A3-9AD1-41BF3DDF236C}"/>
              </a:ext>
            </a:extLst>
          </p:cNvPr>
          <p:cNvSpPr txBox="1"/>
          <p:nvPr/>
        </p:nvSpPr>
        <p:spPr>
          <a:xfrm>
            <a:off x="6096000" y="4970452"/>
            <a:ext cx="29323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Aquarium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5786A6D-2262-432F-BC35-EDD0A0CC4E4D}"/>
              </a:ext>
            </a:extLst>
          </p:cNvPr>
          <p:cNvSpPr txBox="1"/>
          <p:nvPr/>
        </p:nvSpPr>
        <p:spPr>
          <a:xfrm>
            <a:off x="744254" y="5408702"/>
            <a:ext cx="29323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Factory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125F9DD-2118-4C5C-B86F-9BA008253F77}"/>
              </a:ext>
            </a:extLst>
          </p:cNvPr>
          <p:cNvSpPr txBox="1"/>
          <p:nvPr/>
        </p:nvSpPr>
        <p:spPr>
          <a:xfrm>
            <a:off x="2090663" y="5546508"/>
            <a:ext cx="29323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Police station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75AA20F-46BD-4E77-9764-90C3540A6ABC}"/>
              </a:ext>
            </a:extLst>
          </p:cNvPr>
          <p:cNvSpPr txBox="1"/>
          <p:nvPr/>
        </p:nvSpPr>
        <p:spPr>
          <a:xfrm>
            <a:off x="10466559" y="4674047"/>
            <a:ext cx="29323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Cafes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CC3301A-CEFB-44A4-A405-DE0372B95FF1}"/>
              </a:ext>
            </a:extLst>
          </p:cNvPr>
          <p:cNvSpPr txBox="1"/>
          <p:nvPr/>
        </p:nvSpPr>
        <p:spPr>
          <a:xfrm>
            <a:off x="4247648" y="5470257"/>
            <a:ext cx="29323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Cinema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79A77C8-4796-4DAF-8D39-9EC86B76A159}"/>
              </a:ext>
            </a:extLst>
          </p:cNvPr>
          <p:cNvSpPr txBox="1"/>
          <p:nvPr/>
        </p:nvSpPr>
        <p:spPr>
          <a:xfrm>
            <a:off x="5521104" y="5423528"/>
            <a:ext cx="29323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Hospitals</a:t>
            </a:r>
            <a:endParaRPr lang="en-GB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4B66B1E-816F-4F5C-8C23-0B051A67C0B8}"/>
              </a:ext>
            </a:extLst>
          </p:cNvPr>
          <p:cNvSpPr txBox="1"/>
          <p:nvPr/>
        </p:nvSpPr>
        <p:spPr>
          <a:xfrm>
            <a:off x="8593282" y="3910968"/>
            <a:ext cx="29323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Museum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0C07773-5EFC-44CE-8604-C97A03782F8D}"/>
              </a:ext>
            </a:extLst>
          </p:cNvPr>
          <p:cNvSpPr txBox="1"/>
          <p:nvPr/>
        </p:nvSpPr>
        <p:spPr>
          <a:xfrm>
            <a:off x="4204291" y="5910976"/>
            <a:ext cx="29323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Shops</a:t>
            </a:r>
            <a:endParaRPr lang="en-GB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CB92233-70FE-4989-B5E3-8C0F26C0DAF4}"/>
              </a:ext>
            </a:extLst>
          </p:cNvPr>
          <p:cNvSpPr txBox="1"/>
          <p:nvPr/>
        </p:nvSpPr>
        <p:spPr>
          <a:xfrm>
            <a:off x="572956" y="5882822"/>
            <a:ext cx="29323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Offices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E414B6F-8307-45F9-BB04-B1DFFAACA207}"/>
              </a:ext>
            </a:extLst>
          </p:cNvPr>
          <p:cNvSpPr txBox="1"/>
          <p:nvPr/>
        </p:nvSpPr>
        <p:spPr>
          <a:xfrm>
            <a:off x="2195915" y="6025750"/>
            <a:ext cx="29323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Places of faith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164893D-0D39-4E32-998D-E5297E4B0031}"/>
              </a:ext>
            </a:extLst>
          </p:cNvPr>
          <p:cNvSpPr txBox="1"/>
          <p:nvPr/>
        </p:nvSpPr>
        <p:spPr>
          <a:xfrm>
            <a:off x="5546402" y="5965366"/>
            <a:ext cx="29323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 Homes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5213996-32B9-456C-BF86-CAAE73DB4A47}"/>
              </a:ext>
            </a:extLst>
          </p:cNvPr>
          <p:cNvSpPr txBox="1"/>
          <p:nvPr/>
        </p:nvSpPr>
        <p:spPr>
          <a:xfrm>
            <a:off x="2032566" y="2742077"/>
            <a:ext cx="29323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Colleges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22F513F-796C-4C4C-AAB0-3CA00A676249}"/>
              </a:ext>
            </a:extLst>
          </p:cNvPr>
          <p:cNvSpPr txBox="1"/>
          <p:nvPr/>
        </p:nvSpPr>
        <p:spPr>
          <a:xfrm>
            <a:off x="10326196" y="5127241"/>
            <a:ext cx="29323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Pavillion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40CFB55-AE2D-457E-9BD5-DE9B8CE6D436}"/>
              </a:ext>
            </a:extLst>
          </p:cNvPr>
          <p:cNvSpPr txBox="1"/>
          <p:nvPr/>
        </p:nvSpPr>
        <p:spPr>
          <a:xfrm>
            <a:off x="7184463" y="5910976"/>
            <a:ext cx="29323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Petrol station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1331BA8-BE26-4D97-8356-D4FF94D7818C}"/>
              </a:ext>
            </a:extLst>
          </p:cNvPr>
          <p:cNvSpPr txBox="1"/>
          <p:nvPr/>
        </p:nvSpPr>
        <p:spPr>
          <a:xfrm>
            <a:off x="7506610" y="5371747"/>
            <a:ext cx="29323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Supermarkets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45DDE16-3531-4D40-AEEC-54B8DFCED384}"/>
              </a:ext>
            </a:extLst>
          </p:cNvPr>
          <p:cNvSpPr txBox="1"/>
          <p:nvPr/>
        </p:nvSpPr>
        <p:spPr>
          <a:xfrm>
            <a:off x="3498758" y="2737335"/>
            <a:ext cx="3398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Nuclear Power Plant</a:t>
            </a:r>
          </a:p>
        </p:txBody>
      </p:sp>
    </p:spTree>
    <p:extLst>
      <p:ext uri="{BB962C8B-B14F-4D97-AF65-F5344CB8AC3E}">
        <p14:creationId xmlns:p14="http://schemas.microsoft.com/office/powerpoint/2010/main" val="2459692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1" grpId="0"/>
      <p:bldP spid="12" grpId="0"/>
      <p:bldP spid="13" grpId="0"/>
      <p:bldP spid="14" grpId="0"/>
      <p:bldP spid="15" grpId="0"/>
      <p:bldP spid="16" grpId="0"/>
      <p:bldP spid="19" grpId="0"/>
      <p:bldP spid="20" grpId="0"/>
      <p:bldP spid="22" grpId="0"/>
      <p:bldP spid="23" grpId="0"/>
      <p:bldP spid="24" grpId="0"/>
      <p:bldP spid="26" grpId="0"/>
      <p:bldP spid="27" grpId="0"/>
      <p:bldP spid="28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48A25-44DE-4D36-99B3-BA7E457FA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Lets talk: Buildings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EB9C42-E13A-4221-9CAC-C02635F5F1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51559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They all have different purposes but are essentially constructed in a similar way and have done for  many years.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However, there are new technologies being used now to make building more efficient.  You can see these in new offices that are built.  Can you guess what these are? 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What other things should be included in an office?</a:t>
            </a:r>
          </a:p>
          <a:p>
            <a:pPr marL="0" indent="0">
              <a:buNone/>
            </a:pPr>
            <a:endParaRPr lang="en-GB" sz="28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0122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7223B-CBA2-43D1-8B37-268AB65D6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Lets talk: Buildings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D476D93-EECB-4BB2-A045-4AAE3048B44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56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GB" sz="28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Meeting rooms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A622875-6190-491A-A2A7-601273202E3F}"/>
              </a:ext>
            </a:extLst>
          </p:cNvPr>
          <p:cNvSpPr txBox="1"/>
          <p:nvPr/>
        </p:nvSpPr>
        <p:spPr>
          <a:xfrm>
            <a:off x="3793463" y="1621423"/>
            <a:ext cx="35013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energy efficient glass/windows/doors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8AB8518-A84F-4297-8A61-56705D2359F4}"/>
              </a:ext>
            </a:extLst>
          </p:cNvPr>
          <p:cNvSpPr txBox="1"/>
          <p:nvPr/>
        </p:nvSpPr>
        <p:spPr>
          <a:xfrm>
            <a:off x="7698643" y="1506775"/>
            <a:ext cx="2286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efficient equipment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27015BF-416B-42C5-AF0B-7416B2F91922}"/>
              </a:ext>
            </a:extLst>
          </p:cNvPr>
          <p:cNvSpPr txBox="1"/>
          <p:nvPr/>
        </p:nvSpPr>
        <p:spPr>
          <a:xfrm>
            <a:off x="9984643" y="146037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Reception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89F7AE3-E6CE-4E98-8FD5-D5FFBA2DA318}"/>
              </a:ext>
            </a:extLst>
          </p:cNvPr>
          <p:cNvSpPr txBox="1"/>
          <p:nvPr/>
        </p:nvSpPr>
        <p:spPr>
          <a:xfrm>
            <a:off x="607024" y="2898906"/>
            <a:ext cx="27197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Feels light and airy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CE53D8B-C26E-472E-9845-4E6F7DF5E360}"/>
              </a:ext>
            </a:extLst>
          </p:cNvPr>
          <p:cNvSpPr txBox="1"/>
          <p:nvPr/>
        </p:nvSpPr>
        <p:spPr>
          <a:xfrm>
            <a:off x="3140532" y="3004876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Storage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356B16E-62B6-4FE4-A6BA-F507C0E1180A}"/>
              </a:ext>
            </a:extLst>
          </p:cNvPr>
          <p:cNvSpPr txBox="1"/>
          <p:nvPr/>
        </p:nvSpPr>
        <p:spPr>
          <a:xfrm>
            <a:off x="4921757" y="2652442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rooms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21304CA-D146-4AC7-ADCA-74A31AC726E7}"/>
              </a:ext>
            </a:extLst>
          </p:cNvPr>
          <p:cNvSpPr txBox="1"/>
          <p:nvPr/>
        </p:nvSpPr>
        <p:spPr>
          <a:xfrm>
            <a:off x="9866679" y="2157131"/>
            <a:ext cx="2286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 carbon design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ED12C80-D833-4F19-A902-C9516320A976}"/>
              </a:ext>
            </a:extLst>
          </p:cNvPr>
          <p:cNvSpPr txBox="1"/>
          <p:nvPr/>
        </p:nvSpPr>
        <p:spPr>
          <a:xfrm>
            <a:off x="4873079" y="3347327"/>
            <a:ext cx="27197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 conditioning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70FA472-53AB-4E38-A44E-5E237D13B2DA}"/>
              </a:ext>
            </a:extLst>
          </p:cNvPr>
          <p:cNvSpPr txBox="1"/>
          <p:nvPr/>
        </p:nvSpPr>
        <p:spPr>
          <a:xfrm>
            <a:off x="9692587" y="3164829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Security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7641626-3BAF-4154-B083-26D75804CF14}"/>
              </a:ext>
            </a:extLst>
          </p:cNvPr>
          <p:cNvSpPr txBox="1"/>
          <p:nvPr/>
        </p:nvSpPr>
        <p:spPr>
          <a:xfrm>
            <a:off x="7713043" y="3528304"/>
            <a:ext cx="20209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Flexible working space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E25AD91-2253-4543-9559-235F6EE40425}"/>
              </a:ext>
            </a:extLst>
          </p:cNvPr>
          <p:cNvSpPr txBox="1"/>
          <p:nvPr/>
        </p:nvSpPr>
        <p:spPr>
          <a:xfrm>
            <a:off x="5459166" y="4140321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Cycle racks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B7156C8-4E43-47C6-9983-E7E7FA6B6CBB}"/>
              </a:ext>
            </a:extLst>
          </p:cNvPr>
          <p:cNvSpPr txBox="1"/>
          <p:nvPr/>
        </p:nvSpPr>
        <p:spPr>
          <a:xfrm>
            <a:off x="3435385" y="4014933"/>
            <a:ext cx="2286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Electric car charging facility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4141900-6453-49C6-B2C7-6FBA77ACDB89}"/>
              </a:ext>
            </a:extLst>
          </p:cNvPr>
          <p:cNvSpPr txBox="1"/>
          <p:nvPr/>
        </p:nvSpPr>
        <p:spPr>
          <a:xfrm>
            <a:off x="1984839" y="3902049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Toilets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DF2563A-D658-43E1-BDE8-1FD3355C46F8}"/>
              </a:ext>
            </a:extLst>
          </p:cNvPr>
          <p:cNvSpPr txBox="1"/>
          <p:nvPr/>
        </p:nvSpPr>
        <p:spPr>
          <a:xfrm>
            <a:off x="1583649" y="4474306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Canteen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D3075C4-B33B-4E9E-9BD0-411C2DB76D14}"/>
              </a:ext>
            </a:extLst>
          </p:cNvPr>
          <p:cNvSpPr txBox="1"/>
          <p:nvPr/>
        </p:nvSpPr>
        <p:spPr>
          <a:xfrm>
            <a:off x="9640981" y="4190567"/>
            <a:ext cx="2286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Recycling points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EACD641-7B29-4196-9A03-3F313C577B67}"/>
              </a:ext>
            </a:extLst>
          </p:cNvPr>
          <p:cNvSpPr txBox="1"/>
          <p:nvPr/>
        </p:nvSpPr>
        <p:spPr>
          <a:xfrm>
            <a:off x="1149385" y="5512812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 parking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09E5E84-E023-4D40-96CE-8303FB165C9F}"/>
              </a:ext>
            </a:extLst>
          </p:cNvPr>
          <p:cNvSpPr txBox="1"/>
          <p:nvPr/>
        </p:nvSpPr>
        <p:spPr>
          <a:xfrm>
            <a:off x="3435385" y="5759611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Lifts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9D3DA42-9B85-4D72-8E5D-EB989F8D7EFC}"/>
              </a:ext>
            </a:extLst>
          </p:cNvPr>
          <p:cNvSpPr txBox="1"/>
          <p:nvPr/>
        </p:nvSpPr>
        <p:spPr>
          <a:xfrm>
            <a:off x="5331200" y="5018292"/>
            <a:ext cx="29318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Emergency exits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20B05F0-725D-42B4-8E97-998D52F6FE9F}"/>
              </a:ext>
            </a:extLst>
          </p:cNvPr>
          <p:cNvSpPr txBox="1"/>
          <p:nvPr/>
        </p:nvSpPr>
        <p:spPr>
          <a:xfrm>
            <a:off x="5116266" y="5752859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Anything else?</a:t>
            </a:r>
          </a:p>
        </p:txBody>
      </p:sp>
    </p:spTree>
    <p:extLst>
      <p:ext uri="{BB962C8B-B14F-4D97-AF65-F5344CB8AC3E}">
        <p14:creationId xmlns:p14="http://schemas.microsoft.com/office/powerpoint/2010/main" val="2917216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6" grpId="0"/>
      <p:bldP spid="28" grpId="0"/>
      <p:bldP spid="29" grpId="0"/>
      <p:bldP spid="30" grpId="0"/>
      <p:bldP spid="31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8B702-B973-4AE5-8006-2550E0E68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Why am I here today?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937E6B-D796-40A6-ABC7-C20F966E77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76413"/>
            <a:ext cx="9772650" cy="4351338"/>
          </a:xfrm>
        </p:spPr>
        <p:txBody>
          <a:bodyPr>
            <a:normAutofit fontScale="25000" lnSpcReduction="20000"/>
          </a:bodyPr>
          <a:lstStyle/>
          <a:p>
            <a:pPr marL="447675" lvl="2" indent="0">
              <a:buNone/>
            </a:pPr>
            <a:r>
              <a:rPr lang="en-GB" sz="9600" dirty="0">
                <a:latin typeface="Arial" panose="020B0604020202020204" pitchFamily="34" charset="0"/>
                <a:cs typeface="Arial" panose="020B0604020202020204" pitchFamily="34" charset="0"/>
              </a:rPr>
              <a:t>To help make you think about a career in construction by getting you to work in a small group, acting a construction company to design and build a building.  As a team you need to agree on the type of building you will design and construct.</a:t>
            </a:r>
          </a:p>
          <a:p>
            <a:pPr marL="447675" lvl="2" indent="0">
              <a:buNone/>
            </a:pPr>
            <a:endParaRPr lang="en-GB" sz="9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7675" lvl="2" indent="0">
              <a:buNone/>
            </a:pPr>
            <a:r>
              <a:rPr lang="en-GB" sz="9600" dirty="0">
                <a:latin typeface="Arial" panose="020B0604020202020204" pitchFamily="34" charset="0"/>
                <a:cs typeface="Arial" panose="020B0604020202020204" pitchFamily="34" charset="0"/>
              </a:rPr>
              <a:t>But this is no ordinary building and just like real-life, there will be an element of </a:t>
            </a:r>
            <a:r>
              <a:rPr lang="en-GB" sz="9600" b="1" dirty="0">
                <a:latin typeface="Arial" panose="020B0604020202020204" pitchFamily="34" charset="0"/>
                <a:cs typeface="Arial" panose="020B0604020202020204" pitchFamily="34" charset="0"/>
              </a:rPr>
              <a:t>competition</a:t>
            </a:r>
            <a:r>
              <a:rPr lang="en-GB" sz="9600" dirty="0">
                <a:latin typeface="Arial" panose="020B0604020202020204" pitchFamily="34" charset="0"/>
                <a:cs typeface="Arial" panose="020B0604020202020204" pitchFamily="34" charset="0"/>
              </a:rPr>
              <a:t> between you.</a:t>
            </a:r>
          </a:p>
          <a:p>
            <a:pPr marL="447675" lvl="2" indent="0">
              <a:buNone/>
            </a:pPr>
            <a:endParaRPr lang="en-GB" sz="9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7675" lvl="2" indent="0">
              <a:buNone/>
            </a:pPr>
            <a:r>
              <a:rPr lang="en-GB" sz="9600" dirty="0">
                <a:latin typeface="Arial" panose="020B0604020202020204" pitchFamily="34" charset="0"/>
                <a:cs typeface="Arial" panose="020B0604020202020204" pitchFamily="34" charset="0"/>
              </a:rPr>
              <a:t>This is a building for the future that </a:t>
            </a:r>
            <a:r>
              <a:rPr lang="en-GB" sz="9600" b="1" dirty="0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n-GB" sz="9600" dirty="0">
                <a:latin typeface="Arial" panose="020B0604020202020204" pitchFamily="34" charset="0"/>
                <a:cs typeface="Arial" panose="020B0604020202020204" pitchFamily="34" charset="0"/>
              </a:rPr>
              <a:t> as a </a:t>
            </a:r>
            <a:r>
              <a:rPr lang="en-GB" sz="9600" b="1" dirty="0">
                <a:latin typeface="Arial" panose="020B0604020202020204" pitchFamily="34" charset="0"/>
                <a:cs typeface="Arial" panose="020B0604020202020204" pitchFamily="34" charset="0"/>
              </a:rPr>
              <a:t>TEAM</a:t>
            </a:r>
            <a:r>
              <a:rPr lang="en-GB" sz="9600" dirty="0">
                <a:latin typeface="Arial" panose="020B0604020202020204" pitchFamily="34" charset="0"/>
                <a:cs typeface="Arial" panose="020B0604020202020204" pitchFamily="34" charset="0"/>
              </a:rPr>
              <a:t> will design, calculating the cost (financially and its carbon footprint) as well as attempting to build it.</a:t>
            </a:r>
          </a:p>
          <a:p>
            <a:pPr marL="447675" lvl="2" indent="0">
              <a:buNone/>
            </a:pPr>
            <a:endParaRPr lang="en-GB" sz="9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7675" lvl="2" indent="0">
              <a:buNone/>
            </a:pPr>
            <a:r>
              <a:rPr lang="en-GB" sz="9600" dirty="0">
                <a:latin typeface="Arial" panose="020B0604020202020204" pitchFamily="34" charset="0"/>
                <a:cs typeface="Arial" panose="020B0604020202020204" pitchFamily="34" charset="0"/>
              </a:rPr>
              <a:t>This is </a:t>
            </a:r>
            <a:r>
              <a:rPr lang="en-GB" sz="9600" b="1" dirty="0">
                <a:latin typeface="Arial" panose="020B0604020202020204" pitchFamily="34" charset="0"/>
                <a:cs typeface="Arial" panose="020B0604020202020204" pitchFamily="34" charset="0"/>
              </a:rPr>
              <a:t>a lot</a:t>
            </a:r>
            <a:r>
              <a:rPr lang="en-GB" sz="9600" dirty="0">
                <a:latin typeface="Arial" panose="020B0604020202020204" pitchFamily="34" charset="0"/>
                <a:cs typeface="Arial" panose="020B0604020202020204" pitchFamily="34" charset="0"/>
              </a:rPr>
              <a:t> of work in the time available. </a:t>
            </a:r>
          </a:p>
          <a:p>
            <a:pPr marL="447675" lvl="2" indent="0">
              <a:buNone/>
            </a:pPr>
            <a:endParaRPr lang="en-GB" sz="11200" dirty="0"/>
          </a:p>
          <a:p>
            <a:pPr marL="0" indent="0">
              <a:buNone/>
            </a:pP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31592641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A2F837-CBA4-4FE6-8E7A-FFBB1CB835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CONSTRUCT: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987A8E6D-7CAE-4384-8103-7B676529BF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5400" dirty="0">
                <a:latin typeface="Arial" panose="020B0604020202020204" pitchFamily="34" charset="0"/>
                <a:cs typeface="Arial" panose="020B0604020202020204" pitchFamily="34" charset="0"/>
              </a:rPr>
              <a:t>A BRIDGE</a:t>
            </a:r>
          </a:p>
        </p:txBody>
      </p:sp>
    </p:spTree>
    <p:extLst>
      <p:ext uri="{BB962C8B-B14F-4D97-AF65-F5344CB8AC3E}">
        <p14:creationId xmlns:p14="http://schemas.microsoft.com/office/powerpoint/2010/main" val="18879882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462</Words>
  <Application>Microsoft Office PowerPoint</Application>
  <PresentationFormat>Widescreen</PresentationFormat>
  <Paragraphs>109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Lato</vt:lpstr>
      <vt:lpstr>Wingdings</vt:lpstr>
      <vt:lpstr>Office Theme</vt:lpstr>
      <vt:lpstr>CONSTRUCT:</vt:lpstr>
      <vt:lpstr>Introduction</vt:lpstr>
      <vt:lpstr>My Role</vt:lpstr>
      <vt:lpstr>My Company</vt:lpstr>
      <vt:lpstr>Lets talk: Buildings</vt:lpstr>
      <vt:lpstr>Lets talk: Buildings</vt:lpstr>
      <vt:lpstr>Lets talk: Buildings</vt:lpstr>
      <vt:lpstr>Why am I here today?</vt:lpstr>
      <vt:lpstr>CONSTRUCT: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Megan Gee</dc:creator>
  <cp:lastModifiedBy>Megan Gee - SLPTG</cp:lastModifiedBy>
  <cp:revision>14</cp:revision>
  <dcterms:created xsi:type="dcterms:W3CDTF">2021-01-26T09:33:37Z</dcterms:created>
  <dcterms:modified xsi:type="dcterms:W3CDTF">2021-06-29T13:40:07Z</dcterms:modified>
</cp:coreProperties>
</file>